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72" r:id="rId4"/>
    <p:sldId id="259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3" r:id="rId14"/>
    <p:sldId id="274" r:id="rId15"/>
    <p:sldId id="275" r:id="rId16"/>
    <p:sldId id="276" r:id="rId17"/>
    <p:sldId id="277" r:id="rId18"/>
    <p:sldId id="278" r:id="rId19"/>
    <p:sldId id="271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dirty="0" smtClean="0">
                <a:latin typeface="Algerian" pitchFamily="82" charset="0"/>
              </a:rPr>
              <a:t>ÖRÖKMOZGÓ</a:t>
            </a:r>
            <a:endParaRPr lang="en-US" dirty="0">
              <a:latin typeface="Algerian" pitchFamily="8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u-HU" dirty="0" smtClean="0">
                <a:solidFill>
                  <a:schemeClr val="tx2"/>
                </a:solidFill>
              </a:rPr>
              <a:t>Készítette: </a:t>
            </a:r>
            <a:r>
              <a:rPr lang="hu-HU" dirty="0" err="1" smtClean="0">
                <a:solidFill>
                  <a:schemeClr val="tx2"/>
                </a:solidFill>
              </a:rPr>
              <a:t>Dúrkó</a:t>
            </a:r>
            <a:r>
              <a:rPr lang="hu-HU" dirty="0" smtClean="0">
                <a:solidFill>
                  <a:schemeClr val="tx2"/>
                </a:solidFill>
              </a:rPr>
              <a:t> Irén könyvtáros és Virág </a:t>
            </a:r>
            <a:r>
              <a:rPr lang="hu-HU" dirty="0" err="1" smtClean="0">
                <a:solidFill>
                  <a:schemeClr val="tx2"/>
                </a:solidFill>
              </a:rPr>
              <a:t>Noah</a:t>
            </a:r>
            <a:r>
              <a:rPr lang="hu-HU" dirty="0" smtClean="0">
                <a:solidFill>
                  <a:schemeClr val="tx2"/>
                </a:solidFill>
              </a:rPr>
              <a:t> 5. osztályos tanuló</a:t>
            </a:r>
            <a:endParaRPr lang="en-US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983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2378" y="1143000"/>
            <a:ext cx="4643438" cy="2971800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0" y="838200"/>
            <a:ext cx="3236913" cy="5287963"/>
          </a:xfrm>
        </p:spPr>
        <p:txBody>
          <a:bodyPr>
            <a:noAutofit/>
          </a:bodyPr>
          <a:lstStyle/>
          <a:p>
            <a:pPr algn="just"/>
            <a:r>
              <a:rPr lang="hu-HU" sz="2000" dirty="0"/>
              <a:t>1686- ban </a:t>
            </a:r>
            <a:r>
              <a:rPr lang="hu-HU" sz="2000" b="1" dirty="0"/>
              <a:t>de la Roque abbé</a:t>
            </a:r>
            <a:r>
              <a:rPr lang="hu-HU" sz="2000" dirty="0"/>
              <a:t>, a Journal des Scavans kiadója egy olyan örökmozgó ötletét vetette fel, amelyben egy lefelé szűkülő keresztmetszetű edény aljától egy kis cső halad az edény oldala mentén a folyadék felszíne </a:t>
            </a:r>
            <a:r>
              <a:rPr lang="hu-HU" sz="2000" dirty="0" smtClean="0"/>
              <a:t>fölé. </a:t>
            </a:r>
            <a:endParaRPr lang="hu-HU" sz="2000" dirty="0" smtClean="0"/>
          </a:p>
          <a:p>
            <a:pPr algn="just"/>
            <a:r>
              <a:rPr lang="hu-HU" sz="2000" dirty="0" smtClean="0"/>
              <a:t>De </a:t>
            </a:r>
            <a:r>
              <a:rPr lang="hu-HU" sz="2000" dirty="0"/>
              <a:t>la Roque azt remélte, hogy a folyadék nagy felszínén lévő víz kinyomja a vizet a kis keresztmetszetű csőből, és a víz onnan visszatér az edénybe.</a:t>
            </a:r>
            <a:endParaRPr lang="en-US" sz="2000" dirty="0"/>
          </a:p>
        </p:txBody>
      </p:sp>
      <p:sp>
        <p:nvSpPr>
          <p:cNvPr id="6" name="Rectangle 5"/>
          <p:cNvSpPr/>
          <p:nvPr/>
        </p:nvSpPr>
        <p:spPr>
          <a:xfrm flipH="1">
            <a:off x="3962400" y="4343400"/>
            <a:ext cx="4191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i="1" dirty="0" smtClean="0"/>
              <a:t>              </a:t>
            </a:r>
            <a:r>
              <a:rPr lang="en-US" i="1" dirty="0" smtClean="0"/>
              <a:t>De </a:t>
            </a:r>
            <a:r>
              <a:rPr lang="en-US" i="1" dirty="0"/>
              <a:t>la </a:t>
            </a:r>
            <a:r>
              <a:rPr lang="en-US" i="1" dirty="0" err="1"/>
              <a:t>Roque</a:t>
            </a:r>
            <a:r>
              <a:rPr lang="en-US" i="1" dirty="0"/>
              <a:t> </a:t>
            </a:r>
            <a:r>
              <a:rPr lang="en-US" i="1" dirty="0" err="1"/>
              <a:t>örökmozgója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5602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2609850"/>
            <a:ext cx="3571875" cy="2571750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33401"/>
            <a:ext cx="7848600" cy="1828800"/>
          </a:xfrm>
        </p:spPr>
        <p:txBody>
          <a:bodyPr>
            <a:normAutofit/>
          </a:bodyPr>
          <a:lstStyle/>
          <a:p>
            <a:pPr algn="just"/>
            <a:r>
              <a:rPr lang="hu-HU" sz="2000" b="1" dirty="0"/>
              <a:t>Sir William Congreve </a:t>
            </a:r>
            <a:r>
              <a:rPr lang="hu-HU" sz="2000" dirty="0"/>
              <a:t>(1772-1829), az angol parlament egyik tagja, a </a:t>
            </a:r>
            <a:r>
              <a:rPr lang="hu-HU" sz="2000" b="1" dirty="0"/>
              <a:t>XIX. század elején </a:t>
            </a:r>
            <a:r>
              <a:rPr lang="hu-HU" sz="2000" dirty="0"/>
              <a:t>szintén víz felhasználásával akart ingyenes energiaforráshoz </a:t>
            </a:r>
            <a:r>
              <a:rPr lang="hu-HU" sz="2000" dirty="0" smtClean="0"/>
              <a:t>jutni. Az </a:t>
            </a:r>
            <a:r>
              <a:rPr lang="hu-HU" sz="2000" dirty="0"/>
              <a:t>ő terve szerint egy lejtős lapot szivacsok végtelen lánca vesz körül, és a szivacsok alul egy vízfürdőn vannak keresztülvezetve. A szivacsok tetejéhez egy súlyos lánc van rögzítve. </a:t>
            </a:r>
            <a:endParaRPr lang="en-US" sz="2000" dirty="0"/>
          </a:p>
        </p:txBody>
      </p:sp>
      <p:sp>
        <p:nvSpPr>
          <p:cNvPr id="6" name="Rectangle 5"/>
          <p:cNvSpPr/>
          <p:nvPr/>
        </p:nvSpPr>
        <p:spPr>
          <a:xfrm>
            <a:off x="5257800" y="5181600"/>
            <a:ext cx="23304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Congreve </a:t>
            </a:r>
            <a:r>
              <a:rPr lang="en-US" i="1" dirty="0" err="1"/>
              <a:t>örökmozgója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590800"/>
            <a:ext cx="2620985" cy="3153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485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0" y="1371600"/>
            <a:ext cx="3236913" cy="4754563"/>
          </a:xfrm>
        </p:spPr>
        <p:txBody>
          <a:bodyPr>
            <a:normAutofit/>
          </a:bodyPr>
          <a:lstStyle/>
          <a:p>
            <a:pPr algn="just"/>
            <a:r>
              <a:rPr lang="hu-HU" sz="2400" dirty="0" smtClean="0"/>
              <a:t>A sok sikertelen kísérletezés hatására a </a:t>
            </a:r>
            <a:r>
              <a:rPr lang="hu-HU" sz="2400" dirty="0"/>
              <a:t>Francia Tudományos Akadémia 1775-ben „végérvényesen” bezárta a kapuit minden olyan terv és kutatás előtt, amely perpetuum mobile, azaz örökmozgó létrehozására </a:t>
            </a:r>
            <a:r>
              <a:rPr lang="hu-HU" sz="2400" dirty="0" smtClean="0"/>
              <a:t>irányult.</a:t>
            </a:r>
            <a:endParaRPr lang="en-US" sz="2400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5050" y="1493191"/>
            <a:ext cx="5111750" cy="34128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38208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81000" y="273050"/>
            <a:ext cx="8305800" cy="5853113"/>
          </a:xfrm>
        </p:spPr>
        <p:txBody>
          <a:bodyPr/>
          <a:lstStyle/>
          <a:p>
            <a:pPr marL="342900" lvl="1" indent="-342900" algn="just">
              <a:buFont typeface="Arial" pitchFamily="34" charset="0"/>
              <a:buChar char="•"/>
            </a:pPr>
            <a:r>
              <a:rPr lang="hu-HU" dirty="0" smtClean="0"/>
              <a:t>„Örökmozgók „ léteznek napjainkban is ők a természet kiapadhatatlan energiáját használják fel. </a:t>
            </a:r>
          </a:p>
          <a:p>
            <a:pPr marL="342900" lvl="1" indent="-342900" algn="just">
              <a:buFont typeface="Arial" pitchFamily="34" charset="0"/>
              <a:buChar char="•"/>
            </a:pPr>
            <a:r>
              <a:rPr lang="hu-HU" dirty="0" smtClean="0"/>
              <a:t>A nap, a víz és a szél energiáját alakítják át számunkra hasznos </a:t>
            </a:r>
            <a:r>
              <a:rPr lang="hu-HU" dirty="0" smtClean="0"/>
              <a:t>munkává.</a:t>
            </a:r>
            <a:endParaRPr lang="hu-HU" dirty="0" smtClean="0"/>
          </a:p>
          <a:p>
            <a:pPr marL="342900" lvl="1" indent="-342900" algn="just">
              <a:buFont typeface="Arial" pitchFamily="34" charset="0"/>
              <a:buChar char="•"/>
            </a:pPr>
            <a:r>
              <a:rPr lang="hu-HU" dirty="0" smtClean="0"/>
              <a:t>Ezek az úgynevezett megújuló </a:t>
            </a:r>
            <a:r>
              <a:rPr lang="hu-HU" dirty="0" smtClean="0"/>
              <a:t>energiaforrások.</a:t>
            </a:r>
            <a:endParaRPr lang="hu-HU" dirty="0" smtClean="0"/>
          </a:p>
          <a:p>
            <a:pPr marL="342900" lvl="1" indent="-342900" algn="just">
              <a:buFont typeface="Arial" pitchFamily="34" charset="0"/>
              <a:buChar char="•"/>
            </a:pPr>
            <a:r>
              <a:rPr lang="hu-HU" dirty="0" smtClean="0"/>
              <a:t>Jelentőségük, hogy nem szennyezik a környezetet, mint az üvegházhatás, levegőszennyezés és </a:t>
            </a:r>
            <a:r>
              <a:rPr lang="hu-HU" dirty="0" smtClean="0"/>
              <a:t>vízszennyezés.</a:t>
            </a:r>
            <a:endParaRPr lang="hu-HU" dirty="0" smtClean="0"/>
          </a:p>
          <a:p>
            <a:pPr>
              <a:buNone/>
            </a:pPr>
            <a:endParaRPr lang="hu-HU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Szélenergia</a:t>
            </a:r>
            <a:endParaRPr lang="en-US" dirty="0"/>
          </a:p>
        </p:txBody>
      </p:sp>
      <p:pic>
        <p:nvPicPr>
          <p:cNvPr id="6" name="Kép 5" descr="C__Data_Users_DefApps_AppData_INTERNETEXPLORER_Temp_Saved Images_imag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28800" y="1905000"/>
            <a:ext cx="5181600" cy="32293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Vízenergia</a:t>
            </a:r>
            <a:endParaRPr lang="en-US" dirty="0"/>
          </a:p>
        </p:txBody>
      </p:sp>
      <p:pic>
        <p:nvPicPr>
          <p:cNvPr id="6" name="Kép 5" descr="C__Data_Users_DefApps_AppData_INTERNETEXPLORER_Temp_Saved Images_imagesRERCX7Q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800" y="1524000"/>
            <a:ext cx="3200400" cy="2667000"/>
          </a:xfrm>
          <a:prstGeom prst="rect">
            <a:avLst/>
          </a:prstGeom>
        </p:spPr>
      </p:pic>
      <p:pic>
        <p:nvPicPr>
          <p:cNvPr id="7" name="Kép 6" descr="C__Data_Users_DefApps_AppData_INTERNETEXPLORER_Temp_Saved Images_imagesB6A80U1B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95800" y="2682600"/>
            <a:ext cx="3890048" cy="3032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Napenergia</a:t>
            </a:r>
            <a:endParaRPr lang="en-US" dirty="0"/>
          </a:p>
        </p:txBody>
      </p:sp>
      <p:pic>
        <p:nvPicPr>
          <p:cNvPr id="4" name="Kép 3" descr="C__Data_Users_DefApps_AppData_INTERNETEXPLORER_Temp_Saved Images_images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52600" y="1447800"/>
            <a:ext cx="5181600" cy="398740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dirty="0" smtClean="0"/>
              <a:t>Biomassza</a:t>
            </a:r>
            <a:endParaRPr lang="en-US" dirty="0"/>
          </a:p>
        </p:txBody>
      </p:sp>
      <p:pic>
        <p:nvPicPr>
          <p:cNvPr id="3" name="Kép 2" descr="C__Data_Users_DefApps_AppData_INTERNETEXPLORER_Temp_Saved Images_images4RN0KH5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76400" y="1771586"/>
            <a:ext cx="5486399" cy="3140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Geotermikus energia</a:t>
            </a:r>
            <a:endParaRPr lang="en-US" dirty="0"/>
          </a:p>
        </p:txBody>
      </p:sp>
      <p:pic>
        <p:nvPicPr>
          <p:cNvPr id="3" name="Kép 2" descr="C__Data_Users_DefApps_AppData_INTERNETEXPLORER_Temp_Saved Images_images2X26QI3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81600" y="3048000"/>
            <a:ext cx="2600325" cy="2600325"/>
          </a:xfrm>
          <a:prstGeom prst="rect">
            <a:avLst/>
          </a:prstGeom>
        </p:spPr>
      </p:pic>
      <p:pic>
        <p:nvPicPr>
          <p:cNvPr id="4" name="Kép 3" descr="C__Data_Users_DefApps_AppData_INTERNETEXPLORER_Temp_Saved Images_imagesSKDWB1I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90600" y="2057400"/>
            <a:ext cx="3571875" cy="20704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73050"/>
            <a:ext cx="8153400" cy="5853113"/>
          </a:xfrm>
        </p:spPr>
        <p:txBody>
          <a:bodyPr/>
          <a:lstStyle/>
          <a:p>
            <a:endParaRPr lang="hu-HU" dirty="0" smtClean="0"/>
          </a:p>
          <a:p>
            <a:endParaRPr lang="hu-HU" dirty="0" smtClean="0"/>
          </a:p>
          <a:p>
            <a:endParaRPr lang="hu-HU" dirty="0" smtClean="0"/>
          </a:p>
          <a:p>
            <a:pPr>
              <a:buNone/>
            </a:pPr>
            <a:r>
              <a:rPr lang="hu-HU" dirty="0" smtClean="0"/>
              <a:t>              </a:t>
            </a:r>
            <a:r>
              <a:rPr lang="hu-HU" sz="4800" dirty="0" smtClean="0"/>
              <a:t>Köszönjük a figyelmet!</a:t>
            </a:r>
          </a:p>
          <a:p>
            <a:pPr>
              <a:buNone/>
            </a:pPr>
            <a:r>
              <a:rPr lang="hu-HU" sz="4800" dirty="0" smtClean="0"/>
              <a:t>                         </a:t>
            </a:r>
            <a:r>
              <a:rPr lang="hu-HU" sz="2000" dirty="0" smtClean="0"/>
              <a:t>Virág </a:t>
            </a:r>
            <a:r>
              <a:rPr lang="hu-HU" sz="2000" dirty="0" err="1" smtClean="0"/>
              <a:t>Noah</a:t>
            </a:r>
            <a:r>
              <a:rPr lang="hu-HU" sz="2000" dirty="0" smtClean="0"/>
              <a:t> V. osztályos tanuló </a:t>
            </a:r>
          </a:p>
          <a:p>
            <a:pPr>
              <a:buNone/>
            </a:pPr>
            <a:r>
              <a:rPr lang="hu-HU" sz="2000" dirty="0" smtClean="0"/>
              <a:t>                                                                          és Durkó Irén könyvtáros</a:t>
            </a:r>
          </a:p>
          <a:p>
            <a:endParaRPr lang="hu-HU" dirty="0" smtClean="0"/>
          </a:p>
          <a:p>
            <a:endParaRPr lang="hu-HU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0364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hu-HU" dirty="0"/>
              <a:t>Az örökmozgó (perpetuum mobile) olyan </a:t>
            </a:r>
            <a:r>
              <a:rPr lang="hu-HU" dirty="0" smtClean="0"/>
              <a:t>gép</a:t>
            </a:r>
            <a:r>
              <a:rPr lang="hu-HU" dirty="0"/>
              <a:t>, amit ha egyszer beindítunk, örökké mozgásban </a:t>
            </a:r>
            <a:r>
              <a:rPr lang="hu-HU" dirty="0" smtClean="0"/>
              <a:t>marad.</a:t>
            </a:r>
          </a:p>
          <a:p>
            <a:pPr algn="just"/>
            <a:r>
              <a:rPr lang="hu-HU" dirty="0" smtClean="0"/>
              <a:t>Energiaforrás nélkül energiát </a:t>
            </a:r>
            <a:r>
              <a:rPr lang="hu-HU" dirty="0" smtClean="0"/>
              <a:t>termel.</a:t>
            </a:r>
            <a:endParaRPr lang="en-US" dirty="0"/>
          </a:p>
        </p:txBody>
      </p:sp>
      <p:sp>
        <p:nvSpPr>
          <p:cNvPr id="4" name="Ellipszis 3"/>
          <p:cNvSpPr/>
          <p:nvPr/>
        </p:nvSpPr>
        <p:spPr>
          <a:xfrm>
            <a:off x="9220200" y="2209800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586400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hu-HU" dirty="0" smtClean="0"/>
              <a:t>A történelem folyamán sokat kísérleteztek ilyen gépezet </a:t>
            </a:r>
            <a:r>
              <a:rPr lang="hu-HU" dirty="0" smtClean="0"/>
              <a:t>megépítésével, </a:t>
            </a:r>
            <a:r>
              <a:rPr lang="hu-HU" dirty="0" smtClean="0"/>
              <a:t>de sajnos nem jártak </a:t>
            </a:r>
            <a:r>
              <a:rPr lang="hu-HU" dirty="0" smtClean="0"/>
              <a:t>sikerrel.</a:t>
            </a:r>
            <a:endParaRPr lang="hu-HU" dirty="0" smtClean="0"/>
          </a:p>
          <a:p>
            <a:pPr algn="just"/>
            <a:r>
              <a:rPr lang="hu-HU" dirty="0" smtClean="0"/>
              <a:t>A fizika törvényei kizárják ezt a </a:t>
            </a:r>
            <a:r>
              <a:rPr lang="hu-HU" dirty="0" smtClean="0"/>
              <a:t>lehetőséget.</a:t>
            </a:r>
            <a:endParaRPr lang="hu-HU" dirty="0" smtClean="0"/>
          </a:p>
          <a:p>
            <a:pPr algn="just"/>
            <a:r>
              <a:rPr lang="en-US" dirty="0" err="1" smtClean="0"/>
              <a:t>Az</a:t>
            </a:r>
            <a:r>
              <a:rPr lang="en-US" dirty="0" smtClean="0"/>
              <a:t> e</a:t>
            </a:r>
            <a:r>
              <a:rPr lang="hu-HU" dirty="0" err="1" smtClean="0"/>
              <a:t>nergia</a:t>
            </a:r>
            <a:r>
              <a:rPr lang="hu-HU" dirty="0" smtClean="0"/>
              <a:t> megmaradásának törvénye</a:t>
            </a:r>
            <a:r>
              <a:rPr lang="hu-HU" dirty="0" smtClean="0"/>
              <a:t>: az </a:t>
            </a:r>
            <a:r>
              <a:rPr lang="hu-HU" dirty="0" smtClean="0"/>
              <a:t>energia átadódhat, </a:t>
            </a:r>
            <a:r>
              <a:rPr lang="hu-HU" dirty="0" smtClean="0"/>
              <a:t>átalakulhat, </a:t>
            </a:r>
            <a:r>
              <a:rPr lang="hu-HU" dirty="0" smtClean="0"/>
              <a:t>de nem lehet a semmiből </a:t>
            </a:r>
            <a:r>
              <a:rPr lang="hu-HU" dirty="0" smtClean="0"/>
              <a:t>előállítani.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3095" y="273050"/>
            <a:ext cx="4315659" cy="5853113"/>
          </a:xfrm>
        </p:spPr>
      </p:pic>
      <p:sp>
        <p:nvSpPr>
          <p:cNvPr id="5" name="Text Placeholder 4"/>
          <p:cNvSpPr>
            <a:spLocks noGrp="1"/>
          </p:cNvSpPr>
          <p:nvPr>
            <p:ph type="body" sz="half" idx="2"/>
          </p:nvPr>
        </p:nvSpPr>
        <p:spPr>
          <a:xfrm>
            <a:off x="533400" y="1371600"/>
            <a:ext cx="3008313" cy="4691063"/>
          </a:xfrm>
        </p:spPr>
        <p:txBody>
          <a:bodyPr/>
          <a:lstStyle/>
          <a:p>
            <a:pPr marL="342900" lvl="0" indent="-342900" algn="just">
              <a:buFont typeface="Arial" pitchFamily="34" charset="0"/>
              <a:buChar char="•"/>
            </a:pPr>
            <a:r>
              <a:rPr lang="en-US" sz="3200" dirty="0">
                <a:solidFill>
                  <a:prstClr val="black"/>
                </a:solidFill>
              </a:rPr>
              <a:t>A Popular Science </a:t>
            </a:r>
            <a:r>
              <a:rPr lang="en-US" sz="3200" dirty="0" err="1">
                <a:solidFill>
                  <a:prstClr val="black"/>
                </a:solidFill>
              </a:rPr>
              <a:t>magazin</a:t>
            </a:r>
            <a:r>
              <a:rPr lang="en-US" sz="3200" dirty="0">
                <a:solidFill>
                  <a:prstClr val="black"/>
                </a:solidFill>
              </a:rPr>
              <a:t> 1920. </a:t>
            </a:r>
            <a:r>
              <a:rPr lang="en-US" sz="3200" dirty="0" err="1">
                <a:solidFill>
                  <a:prstClr val="black"/>
                </a:solidFill>
              </a:rPr>
              <a:t>októberi</a:t>
            </a:r>
            <a:r>
              <a:rPr lang="en-US" sz="3200" dirty="0">
                <a:solidFill>
                  <a:prstClr val="black"/>
                </a:solidFill>
              </a:rPr>
              <a:t> </a:t>
            </a:r>
            <a:r>
              <a:rPr lang="en-US" sz="3200" dirty="0" err="1">
                <a:solidFill>
                  <a:prstClr val="black"/>
                </a:solidFill>
              </a:rPr>
              <a:t>kiadása</a:t>
            </a:r>
            <a:r>
              <a:rPr lang="en-US" sz="3200" dirty="0">
                <a:solidFill>
                  <a:prstClr val="black"/>
                </a:solidFill>
              </a:rPr>
              <a:t>, </a:t>
            </a:r>
            <a:r>
              <a:rPr lang="en-US" sz="3200" dirty="0" err="1">
                <a:solidFill>
                  <a:prstClr val="black"/>
                </a:solidFill>
              </a:rPr>
              <a:t>címlapján</a:t>
            </a:r>
            <a:r>
              <a:rPr lang="en-US" sz="3200" dirty="0">
                <a:solidFill>
                  <a:prstClr val="black"/>
                </a:solidFill>
              </a:rPr>
              <a:t> </a:t>
            </a:r>
            <a:r>
              <a:rPr lang="en-US" sz="3200" dirty="0" err="1">
                <a:solidFill>
                  <a:prstClr val="black"/>
                </a:solidFill>
              </a:rPr>
              <a:t>egy</a:t>
            </a:r>
            <a:r>
              <a:rPr lang="en-US" sz="3200" dirty="0">
                <a:solidFill>
                  <a:prstClr val="black"/>
                </a:solidFill>
              </a:rPr>
              <a:t> </a:t>
            </a:r>
            <a:r>
              <a:rPr lang="en-US" sz="3200" dirty="0" err="1">
                <a:solidFill>
                  <a:prstClr val="black"/>
                </a:solidFill>
              </a:rPr>
              <a:t>örökmozgóval</a:t>
            </a:r>
            <a:endParaRPr lang="en-US" sz="3200" dirty="0">
              <a:solidFill>
                <a:prstClr val="black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4491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800" y="1371600"/>
            <a:ext cx="4562684" cy="2628106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762000"/>
            <a:ext cx="3124200" cy="3505201"/>
          </a:xfrm>
        </p:spPr>
        <p:txBody>
          <a:bodyPr>
            <a:noAutofit/>
          </a:bodyPr>
          <a:lstStyle/>
          <a:p>
            <a:pPr algn="just"/>
            <a:r>
              <a:rPr lang="en-US" sz="3200" dirty="0" err="1" smtClean="0"/>
              <a:t>Az</a:t>
            </a:r>
            <a:r>
              <a:rPr lang="en-US" sz="3200" dirty="0" smtClean="0"/>
              <a:t> </a:t>
            </a:r>
            <a:r>
              <a:rPr lang="en-US" sz="3200" dirty="0" err="1" smtClean="0"/>
              <a:t>els</a:t>
            </a:r>
            <a:r>
              <a:rPr lang="hu-HU" sz="3200" dirty="0" smtClean="0"/>
              <a:t>ő  örökmozgót </a:t>
            </a:r>
            <a:r>
              <a:rPr lang="en-US" sz="3200" dirty="0" err="1" smtClean="0"/>
              <a:t>egy</a:t>
            </a:r>
            <a:r>
              <a:rPr lang="en-US" sz="3200" dirty="0" smtClean="0"/>
              <a:t> </a:t>
            </a:r>
            <a:r>
              <a:rPr lang="en-US" sz="3200" dirty="0" err="1"/>
              <a:t>indiai</a:t>
            </a:r>
            <a:r>
              <a:rPr lang="en-US" sz="3200" dirty="0"/>
              <a:t> </a:t>
            </a:r>
            <a:r>
              <a:rPr lang="en-US" sz="3200" dirty="0" err="1"/>
              <a:t>csillagász</a:t>
            </a:r>
            <a:r>
              <a:rPr lang="en-US" sz="3200" dirty="0"/>
              <a:t>, </a:t>
            </a:r>
            <a:r>
              <a:rPr lang="en-US" sz="3200" b="1" dirty="0" err="1"/>
              <a:t>Bhascara</a:t>
            </a:r>
            <a:r>
              <a:rPr lang="en-US" sz="3200" dirty="0"/>
              <a:t> </a:t>
            </a:r>
            <a:r>
              <a:rPr lang="en-US" sz="3200" dirty="0" err="1"/>
              <a:t>találta</a:t>
            </a:r>
            <a:r>
              <a:rPr lang="en-US" sz="3200" dirty="0"/>
              <a:t> </a:t>
            </a:r>
            <a:r>
              <a:rPr lang="en-US" sz="3200" dirty="0" err="1"/>
              <a:t>ki</a:t>
            </a:r>
            <a:r>
              <a:rPr lang="en-US" sz="3200" dirty="0"/>
              <a:t> </a:t>
            </a:r>
            <a:r>
              <a:rPr lang="en-US" sz="3200" b="1" dirty="0"/>
              <a:t>1150 </a:t>
            </a:r>
            <a:r>
              <a:rPr lang="en-US" sz="3200" b="1" dirty="0" err="1" smtClean="0"/>
              <a:t>körül</a:t>
            </a:r>
            <a:r>
              <a:rPr lang="hu-HU" sz="3200" dirty="0" smtClean="0"/>
              <a:t>.</a:t>
            </a:r>
          </a:p>
          <a:p>
            <a:pPr algn="just"/>
            <a:r>
              <a:rPr lang="hu-HU" sz="3200" dirty="0" smtClean="0"/>
              <a:t>Higannyal töltött tartályok mozogtak benne körbe- körbe.</a:t>
            </a:r>
          </a:p>
          <a:p>
            <a:endParaRPr lang="en-US" sz="3200" dirty="0"/>
          </a:p>
        </p:txBody>
      </p:sp>
      <p:sp>
        <p:nvSpPr>
          <p:cNvPr id="3" name="Rectangle 2"/>
          <p:cNvSpPr/>
          <p:nvPr/>
        </p:nvSpPr>
        <p:spPr>
          <a:xfrm>
            <a:off x="4191000" y="4495800"/>
            <a:ext cx="33868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err="1"/>
              <a:t>Bhascara</a:t>
            </a:r>
            <a:r>
              <a:rPr lang="en-US" i="1" dirty="0"/>
              <a:t> </a:t>
            </a:r>
            <a:r>
              <a:rPr lang="en-US" i="1" dirty="0" err="1"/>
              <a:t>örökmozgójának</a:t>
            </a:r>
            <a:r>
              <a:rPr lang="en-US" i="1" dirty="0"/>
              <a:t> </a:t>
            </a:r>
            <a:r>
              <a:rPr lang="en-US" i="1" dirty="0" err="1"/>
              <a:t>vázlata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0028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0" y="1752600"/>
            <a:ext cx="4298100" cy="2475706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1" y="3581400"/>
            <a:ext cx="2819400" cy="2667000"/>
          </a:xfrm>
        </p:spPr>
        <p:txBody>
          <a:bodyPr>
            <a:noAutofit/>
          </a:bodyPr>
          <a:lstStyle/>
          <a:p>
            <a:r>
              <a:rPr lang="hu-HU" sz="1800" dirty="0"/>
              <a:t>Az első ötletet Európában </a:t>
            </a:r>
            <a:r>
              <a:rPr lang="hu-HU" sz="1800" b="1" dirty="0"/>
              <a:t>Villard de Honnecourt</a:t>
            </a:r>
            <a:r>
              <a:rPr lang="hu-HU" sz="1800" dirty="0"/>
              <a:t>, </a:t>
            </a:r>
            <a:r>
              <a:rPr lang="hu-HU" sz="1800" b="1" dirty="0"/>
              <a:t>XIII. század</a:t>
            </a:r>
            <a:r>
              <a:rPr lang="hu-HU" sz="1800" dirty="0"/>
              <a:t>i francia építész vetette </a:t>
            </a:r>
            <a:r>
              <a:rPr lang="hu-HU" sz="1800" dirty="0" smtClean="0"/>
              <a:t>fel.</a:t>
            </a:r>
          </a:p>
          <a:p>
            <a:r>
              <a:rPr lang="hu-HU" sz="1800" dirty="0" smtClean="0"/>
              <a:t>Az </a:t>
            </a:r>
            <a:r>
              <a:rPr lang="hu-HU" sz="1800" dirty="0"/>
              <a:t>ő kerekének a kerületéhez karokon keresztül súlyok voltak szerelve.</a:t>
            </a:r>
            <a:endParaRPr lang="en-US" sz="1800" dirty="0"/>
          </a:p>
        </p:txBody>
      </p:sp>
      <p:sp>
        <p:nvSpPr>
          <p:cNvPr id="3" name="Rectangle 2"/>
          <p:cNvSpPr/>
          <p:nvPr/>
        </p:nvSpPr>
        <p:spPr>
          <a:xfrm>
            <a:off x="4419600" y="5791200"/>
            <a:ext cx="39826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err="1"/>
              <a:t>Egy</a:t>
            </a:r>
            <a:r>
              <a:rPr lang="en-US" i="1" dirty="0"/>
              <a:t> </a:t>
            </a:r>
            <a:r>
              <a:rPr lang="en-US" i="1" dirty="0" err="1"/>
              <a:t>Honnecourtéhoz</a:t>
            </a:r>
            <a:r>
              <a:rPr lang="en-US" i="1" dirty="0"/>
              <a:t> </a:t>
            </a:r>
            <a:r>
              <a:rPr lang="en-US" i="1" dirty="0" err="1"/>
              <a:t>hasonló</a:t>
            </a:r>
            <a:r>
              <a:rPr lang="en-US" i="1" dirty="0"/>
              <a:t> </a:t>
            </a:r>
            <a:r>
              <a:rPr lang="en-US" i="1" dirty="0" err="1"/>
              <a:t>örökmozgó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742" y="457200"/>
            <a:ext cx="2011680" cy="287121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0" y="496322"/>
            <a:ext cx="2905714" cy="4668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8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0" y="3650508"/>
            <a:ext cx="4324283" cy="2075656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381000"/>
            <a:ext cx="3084513" cy="5745163"/>
          </a:xfrm>
        </p:spPr>
        <p:txBody>
          <a:bodyPr>
            <a:noAutofit/>
          </a:bodyPr>
          <a:lstStyle/>
          <a:p>
            <a:pPr algn="just"/>
            <a:r>
              <a:rPr lang="hu-HU" sz="2000" b="1" dirty="0"/>
              <a:t>Leonardo da Vinci (1452-1519) </a:t>
            </a:r>
            <a:r>
              <a:rPr lang="hu-HU" sz="2000" dirty="0"/>
              <a:t>érdeklődését is felkeltették az örökmozgók </a:t>
            </a:r>
            <a:r>
              <a:rPr lang="hu-HU" sz="2000" dirty="0" smtClean="0"/>
              <a:t>. Híres </a:t>
            </a:r>
            <a:r>
              <a:rPr lang="hu-HU" sz="2000" dirty="0"/>
              <a:t>jegyzetfüzeteibe, amelyekbe rendezetlenül rajzolta, írta be a gondolatait,megtalálható néhány kerekes örökmozgó vázlata is</a:t>
            </a:r>
            <a:r>
              <a:rPr lang="hu-HU" sz="2000" dirty="0" smtClean="0"/>
              <a:t>.</a:t>
            </a:r>
          </a:p>
          <a:p>
            <a:pPr algn="just"/>
            <a:r>
              <a:rPr lang="hu-HU" sz="2000" dirty="0" smtClean="0"/>
              <a:t>Ő </a:t>
            </a:r>
            <a:r>
              <a:rPr lang="hu-HU" sz="2000" dirty="0"/>
              <a:t>azonban arra a meggyőződésre jutott, hogy az összes ilyen terv kudarcra van ítélve</a:t>
            </a:r>
            <a:r>
              <a:rPr lang="hu-HU" sz="2000" b="1" dirty="0"/>
              <a:t>: „... ti, az örökmozgó feltalálói, hiú ábrándokat kergettek! Olyanok vagytok mint az aranycsinálók!”</a:t>
            </a:r>
            <a:endParaRPr lang="en-US" sz="2000" b="1" dirty="0"/>
          </a:p>
        </p:txBody>
      </p:sp>
      <p:sp>
        <p:nvSpPr>
          <p:cNvPr id="2" name="Rectangle 1"/>
          <p:cNvSpPr/>
          <p:nvPr/>
        </p:nvSpPr>
        <p:spPr>
          <a:xfrm>
            <a:off x="4191000" y="5562600"/>
            <a:ext cx="38721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i="1" dirty="0"/>
              <a:t>Örökmozgók Leonardo jegyzetfüzetéből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4377" y="457200"/>
            <a:ext cx="2945395" cy="3343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3355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0" y="1219200"/>
            <a:ext cx="3465464" cy="39679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762000"/>
            <a:ext cx="3084513" cy="5364163"/>
          </a:xfrm>
        </p:spPr>
        <p:txBody>
          <a:bodyPr>
            <a:normAutofit/>
          </a:bodyPr>
          <a:lstStyle/>
          <a:p>
            <a:pPr algn="just"/>
            <a:r>
              <a:rPr lang="hu-HU" sz="2000" dirty="0"/>
              <a:t>A nyugalmi helyzet nélküli kerekeken alapuló állítólagos örökmozgók egyik legismertebb </a:t>
            </a:r>
            <a:r>
              <a:rPr lang="hu-HU" sz="2000" dirty="0" smtClean="0"/>
              <a:t>feltalálója </a:t>
            </a:r>
            <a:r>
              <a:rPr lang="hu-HU" sz="2000" b="1" dirty="0"/>
              <a:t>Edward </a:t>
            </a:r>
            <a:r>
              <a:rPr lang="hu-HU" sz="2000" b="1" dirty="0" smtClean="0"/>
              <a:t>Somerset, Worcester márkija </a:t>
            </a:r>
            <a:r>
              <a:rPr lang="hu-HU" sz="2000" b="1" dirty="0"/>
              <a:t>és őrgrófja </a:t>
            </a:r>
            <a:r>
              <a:rPr lang="hu-HU" sz="2000" dirty="0"/>
              <a:t>(1601-1667) volt</a:t>
            </a:r>
            <a:r>
              <a:rPr lang="hu-HU" sz="2000" dirty="0" smtClean="0"/>
              <a:t>.</a:t>
            </a:r>
            <a:endParaRPr lang="en-US" sz="2000" dirty="0" smtClean="0"/>
          </a:p>
          <a:p>
            <a:pPr algn="just"/>
            <a:r>
              <a:rPr lang="hu-HU" sz="2000" dirty="0"/>
              <a:t>A krónikák szerint az első készülék, amely állandóan forgott, az ő munkájának az eredménye</a:t>
            </a:r>
            <a:r>
              <a:rPr lang="hu-HU" sz="2000" dirty="0" smtClean="0"/>
              <a:t>.</a:t>
            </a:r>
          </a:p>
          <a:p>
            <a:pPr algn="just"/>
            <a:r>
              <a:rPr lang="hu-HU" sz="2000" dirty="0" smtClean="0"/>
              <a:t> </a:t>
            </a:r>
            <a:r>
              <a:rPr lang="hu-HU" sz="2000" dirty="0"/>
              <a:t>Gépét az </a:t>
            </a:r>
            <a:r>
              <a:rPr lang="hu-HU" sz="2000" b="1" dirty="0"/>
              <a:t>1640</a:t>
            </a:r>
            <a:r>
              <a:rPr lang="hu-HU" sz="2000" dirty="0"/>
              <a:t>-es években építette.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527006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2907203"/>
            <a:ext cx="3865418" cy="2362200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6300" y="304800"/>
            <a:ext cx="7277100" cy="2527300"/>
          </a:xfrm>
        </p:spPr>
        <p:txBody>
          <a:bodyPr>
            <a:normAutofit/>
          </a:bodyPr>
          <a:lstStyle/>
          <a:p>
            <a:pPr algn="just"/>
            <a:r>
              <a:rPr lang="hu-HU" sz="2400" dirty="0"/>
              <a:t>A nyugalmi helyzet nélküli kerekeken alapuló állítólagos örökmozgók másik legismertebb feltalálója </a:t>
            </a:r>
            <a:r>
              <a:rPr lang="hu-HU" sz="2400" b="1" dirty="0"/>
              <a:t>Johann Ernst Elias Bessler</a:t>
            </a:r>
            <a:r>
              <a:rPr lang="hu-HU" sz="2400" dirty="0"/>
              <a:t> (1680-1745</a:t>
            </a:r>
            <a:r>
              <a:rPr lang="hu-HU" sz="2400" b="1" dirty="0"/>
              <a:t>), tudós nevén Orffyreus </a:t>
            </a:r>
            <a:r>
              <a:rPr lang="hu-HU" sz="2400" dirty="0"/>
              <a:t>volt. Állítása szerint 300 különböző örökmozgóval kísérletezett, míg végül 1712 és 1719 között két működő gépet is készített. </a:t>
            </a:r>
            <a:endParaRPr lang="en-US" sz="2400" dirty="0"/>
          </a:p>
        </p:txBody>
      </p:sp>
      <p:sp>
        <p:nvSpPr>
          <p:cNvPr id="6" name="Rectangle 5"/>
          <p:cNvSpPr/>
          <p:nvPr/>
        </p:nvSpPr>
        <p:spPr>
          <a:xfrm>
            <a:off x="3962400" y="5410200"/>
            <a:ext cx="37338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i="1" dirty="0"/>
              <a:t>Részlet Orffyreus könyvéből (az ábra nem mutatja be a kerék belsejét, csak egy lehetséges felhasználását)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2911892"/>
            <a:ext cx="2438400" cy="3452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402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320</TotalTime>
  <Words>555</Words>
  <Application>Microsoft Office PowerPoint</Application>
  <PresentationFormat>Diavetítés a képernyőre (4:3 oldalarány)</PresentationFormat>
  <Paragraphs>44</Paragraphs>
  <Slides>19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19</vt:i4>
      </vt:variant>
    </vt:vector>
  </HeadingPairs>
  <TitlesOfParts>
    <vt:vector size="23" baseType="lpstr">
      <vt:lpstr>Algerian</vt:lpstr>
      <vt:lpstr>Arial</vt:lpstr>
      <vt:lpstr>Calibri</vt:lpstr>
      <vt:lpstr>Office Theme</vt:lpstr>
      <vt:lpstr>ÖRÖKMOZGÓ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Szélenergia</vt:lpstr>
      <vt:lpstr>Vízenergia</vt:lpstr>
      <vt:lpstr>Napenergia</vt:lpstr>
      <vt:lpstr>Biomassza</vt:lpstr>
      <vt:lpstr>Geotermikus energia</vt:lpstr>
      <vt:lpstr>PowerPoint bemutató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biblioteca</dc:creator>
  <cp:lastModifiedBy>Gizus</cp:lastModifiedBy>
  <cp:revision>38</cp:revision>
  <dcterms:created xsi:type="dcterms:W3CDTF">2006-08-16T00:00:00Z</dcterms:created>
  <dcterms:modified xsi:type="dcterms:W3CDTF">2017-05-30T17:15:45Z</dcterms:modified>
</cp:coreProperties>
</file>